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5" r:id="rId2"/>
    <p:sldId id="407" r:id="rId3"/>
    <p:sldId id="408" r:id="rId4"/>
    <p:sldId id="409" r:id="rId5"/>
    <p:sldId id="398" r:id="rId6"/>
    <p:sldId id="400" r:id="rId7"/>
    <p:sldId id="401" r:id="rId8"/>
    <p:sldId id="405" r:id="rId9"/>
    <p:sldId id="404" r:id="rId10"/>
    <p:sldId id="403" r:id="rId11"/>
    <p:sldId id="410" r:id="rId12"/>
    <p:sldId id="421" r:id="rId13"/>
    <p:sldId id="419" r:id="rId14"/>
    <p:sldId id="420" r:id="rId15"/>
    <p:sldId id="422" r:id="rId16"/>
    <p:sldId id="424" r:id="rId17"/>
    <p:sldId id="393" r:id="rId18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05/06/2021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8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Likelihood </a:t>
            </a:r>
            <a:r>
              <a:rPr lang="en-US" dirty="0" smtClean="0"/>
              <a:t>Ratio Test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May 6,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3.10 in Laake et al. (2007),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Calculating the test statistic for the likelihood ratio </a:t>
                </a:r>
                <a:r>
                  <a:rPr lang="en-US" dirty="0" smtClean="0"/>
                  <a:t>test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−</m:t>
                    </m:r>
                    <m:r>
                      <a:rPr lang="nb-NO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=196.86−172.63=24.23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Chi-square distributed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9−6=3</m:t>
                    </m:r>
                  </m:oMath>
                </a14:m>
                <a:r>
                  <a:rPr lang="en-US" dirty="0"/>
                  <a:t> degrees of freedom</a:t>
                </a:r>
                <a:endParaRPr lang="en-US" dirty="0" smtClean="0"/>
              </a:p>
              <a:p>
                <a:r>
                  <a:rPr lang="en-US" dirty="0" smtClean="0"/>
                  <a:t>Looking up the P value in the table for the chi-square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&lt;0.001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Rejecting the null hypothesis</a:t>
                </a:r>
              </a:p>
              <a:p>
                <a:pPr lvl="1"/>
                <a:r>
                  <a:rPr lang="en-US" dirty="0" smtClean="0"/>
                  <a:t>Full model better than reduced model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4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Stata Base Reference Manual, Release 15</a:t>
            </a:r>
          </a:p>
          <a:p>
            <a:pPr lvl="1"/>
            <a:r>
              <a:rPr lang="en-US" dirty="0" smtClean="0"/>
              <a:t>Example 1 on page 1402 (“Likelihood-ratio test after estimation” section)</a:t>
            </a:r>
          </a:p>
          <a:p>
            <a:r>
              <a:rPr lang="en-US" dirty="0" smtClean="0"/>
              <a:t>Data on newborns with low birth weight and maternal characteristics</a:t>
            </a:r>
          </a:p>
          <a:p>
            <a:pPr lvl="1"/>
            <a:r>
              <a:rPr lang="en-US" dirty="0"/>
              <a:t>Hosmer, Lemeshow, and Sturdivant </a:t>
            </a:r>
            <a:r>
              <a:rPr lang="en-US" dirty="0" smtClean="0"/>
              <a:t>(2013)</a:t>
            </a:r>
          </a:p>
          <a:p>
            <a:r>
              <a:rPr lang="en-US" dirty="0" smtClean="0"/>
              <a:t>Observations of 189 newborns</a:t>
            </a:r>
          </a:p>
          <a:p>
            <a:r>
              <a:rPr lang="en-US" dirty="0" smtClean="0"/>
              <a:t>Low birth weight as a dichotomous outcome</a:t>
            </a:r>
          </a:p>
          <a:p>
            <a:pPr lvl="1"/>
            <a:r>
              <a:rPr lang="en-US" dirty="0" smtClean="0"/>
              <a:t>Birth weight ≥ 2,500 g (130 newborns)</a:t>
            </a:r>
          </a:p>
          <a:p>
            <a:pPr lvl="1"/>
            <a:r>
              <a:rPr lang="en-US" dirty="0" smtClean="0"/>
              <a:t>Birth weight &lt; 2,500 g (59 newborns)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8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54" y="1825625"/>
            <a:ext cx="5849692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132000" y="1805715"/>
            <a:ext cx="864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132000" y="2345715"/>
            <a:ext cx="75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132000" y="3659715"/>
            <a:ext cx="900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4032000" y="3659715"/>
            <a:ext cx="504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4536000" y="3659715"/>
            <a:ext cx="612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5148000" y="3659715"/>
            <a:ext cx="612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5760000" y="3659715"/>
            <a:ext cx="3312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Considering eight of the variables</a:t>
                </a:r>
              </a:p>
              <a:p>
                <a:pPr lvl="1"/>
                <a:r>
                  <a:rPr lang="en-US" dirty="0" smtClean="0"/>
                  <a:t>Birth </a:t>
                </a:r>
                <a:r>
                  <a:rPr lang="en-US" dirty="0"/>
                  <a:t>weight &lt; 2,500 g (0 – no, 1 – yes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𝑙𝑜𝑤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/>
                  <a:t>Age of mother: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𝑎𝑔𝑒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/>
                  <a:t>Weight at last menstrual period: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𝑙𝑤𝑡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Race </a:t>
                </a:r>
                <a:r>
                  <a:rPr lang="en-US" dirty="0"/>
                  <a:t>(1 – white, 2 – black, 3 – other):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𝑟𝑎𝑐𝑒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Smoked during pregnancy (0 – non-smoker, 1 – smoker):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𝑠𝑚𝑜𝑘𝑒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Premature </a:t>
                </a:r>
                <a:r>
                  <a:rPr lang="en-US" dirty="0"/>
                  <a:t>labor history (count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𝑝𝑡𝑙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History of hypertension (0 – no, 1 – yes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h𝑡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Uterine irritability: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𝑢𝑖</m:t>
                    </m:r>
                  </m:oMath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7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Fitting the </a:t>
                </a:r>
                <a:r>
                  <a:rPr lang="en-US" i="1" dirty="0" smtClean="0"/>
                  <a:t>full</a:t>
                </a:r>
                <a:r>
                  <a:rPr lang="en-US" dirty="0" smtClean="0"/>
                  <a:t> logistic regression model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𝑟𝑎𝑐𝑒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𝑟𝑎𝑐𝑒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𝑠𝑚𝑜𝑘𝑒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𝑢𝑖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𝑎𝑔𝑒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𝑙𝑤𝑡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𝑝𝑡𝑙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Fitting the </a:t>
                </a:r>
                <a:r>
                  <a:rPr lang="en-US" i="1" dirty="0" smtClean="0"/>
                  <a:t>restricted</a:t>
                </a:r>
                <a:r>
                  <a:rPr lang="en-US" dirty="0" smtClean="0"/>
                  <a:t> logistic regression model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i="1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i="1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𝑟𝑎𝑐𝑒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𝑟𝑎𝑐𝑒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𝑠𝑚𝑜𝑘𝑒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𝑢𝑖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Testing the constraint that some of the coefficients are all zero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0440000" y="2394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2430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906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328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052000" y="4770000"/>
            <a:ext cx="306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544000" y="4770000"/>
            <a:ext cx="360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3" y="1825625"/>
            <a:ext cx="4792973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3" y="1825625"/>
            <a:ext cx="4792973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008000" y="1800000"/>
            <a:ext cx="280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336000" y="1800000"/>
            <a:ext cx="190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926000" y="1800000"/>
            <a:ext cx="189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272000" y="1800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1872000" y="4122000"/>
            <a:ext cx="792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83" y="1825625"/>
            <a:ext cx="4755233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672000" y="1800000"/>
            <a:ext cx="226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4248000" y="1800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220000" y="1800000"/>
            <a:ext cx="72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726000" y="2232000"/>
            <a:ext cx="2376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948000" y="2070000"/>
            <a:ext cx="1476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948000" y="2214000"/>
            <a:ext cx="1476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5922000" y="2844000"/>
            <a:ext cx="720000" cy="66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642000" y="2844000"/>
            <a:ext cx="504000" cy="66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5922000" y="3168000"/>
            <a:ext cx="72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5922000" y="3312000"/>
            <a:ext cx="72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6642000" y="3168000"/>
            <a:ext cx="50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642000" y="3312000"/>
            <a:ext cx="504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Hosmer DW Jr, Lemeshow S, Sturdivant RX. </a:t>
            </a:r>
            <a:r>
              <a:rPr lang="en-US" i="1" dirty="0" smtClean="0"/>
              <a:t>Applied Logistic Regression</a:t>
            </a:r>
            <a:r>
              <a:rPr lang="en-US" dirty="0" smtClean="0"/>
              <a:t>. 3rd </a:t>
            </a:r>
            <a:r>
              <a:rPr lang="en-US" dirty="0"/>
              <a:t>ed. </a:t>
            </a:r>
            <a:r>
              <a:rPr lang="en-US" smtClean="0"/>
              <a:t>Hoboken</a:t>
            </a:r>
            <a:r>
              <a:rPr lang="en-US" dirty="0" smtClean="0"/>
              <a:t>, NJ</a:t>
            </a:r>
            <a:r>
              <a:rPr lang="en-US" dirty="0"/>
              <a:t>: </a:t>
            </a:r>
            <a:r>
              <a:rPr lang="en-US" dirty="0" smtClean="0"/>
              <a:t>Wiley; </a:t>
            </a:r>
            <a:r>
              <a:rPr lang="en-US" dirty="0"/>
              <a:t>2013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Laake 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  <a:p>
            <a:r>
              <a:rPr lang="it-IT" dirty="0"/>
              <a:t>StataCorp. 2017. </a:t>
            </a:r>
            <a:r>
              <a:rPr lang="it-IT" i="1" dirty="0"/>
              <a:t>Stata 15 Base Reference Manual</a:t>
            </a:r>
            <a:r>
              <a:rPr lang="it-IT" dirty="0"/>
              <a:t>. College Station, TX: Stata Press</a:t>
            </a:r>
            <a:r>
              <a:rPr lang="it-IT" dirty="0" smtClean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ratio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Comparing two regression models</a:t>
                </a:r>
              </a:p>
              <a:p>
                <a:pPr lvl="1"/>
                <a:r>
                  <a:rPr lang="en-US" dirty="0" smtClean="0"/>
                  <a:t>Model 1 (reduced model):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Model 2 (full model):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Testing if the last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regression coefficients in Model 2 are equal to 0</a:t>
                </a:r>
              </a:p>
              <a:p>
                <a:pPr lvl="1"/>
                <a:r>
                  <a:rPr lang="en-US" dirty="0" smtClean="0"/>
                  <a:t>Null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the maximum likelihood for both regression models</a:t>
                </a:r>
              </a:p>
              <a:p>
                <a:pPr lvl="1"/>
                <a:r>
                  <a:rPr lang="en-US" dirty="0" smtClean="0"/>
                  <a:t>Model 1: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Model 2: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860000" y="2304000"/>
            <a:ext cx="1638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230000" y="2718000"/>
            <a:ext cx="1638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868000" y="2718000"/>
            <a:ext cx="2574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ratio test,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Defining the deviance</a:t>
                </a:r>
              </a:p>
              <a:p>
                <a:pPr lvl="1"/>
                <a:r>
                  <a:rPr lang="en-US" dirty="0" smtClean="0"/>
                  <a:t>Model 1: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=−2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Model 2: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=−2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the test statistic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−2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  <a:ea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  <a:ea typeface="Cambria Math"/>
                      </a:rPr>
                      <m:t>=−2×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Expressing the test statistic in terms of deviance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772000" y="3672000"/>
            <a:ext cx="171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2772000" y="4032000"/>
            <a:ext cx="171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796000" y="3780000"/>
            <a:ext cx="235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8460000" y="3780000"/>
            <a:ext cx="2646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ratio test,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 statistic chi-square distributed under the null hypothesis</a:t>
                </a:r>
              </a:p>
              <a:p>
                <a:pPr lvl="1"/>
                <a:r>
                  <a:rPr lang="en-US" dirty="0" smtClean="0"/>
                  <a:t>Degrees of freedom: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r>
                          <a:rPr lang="nb-NO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May also be used instead of the Wald test</a:t>
                </a:r>
              </a:p>
              <a:p>
                <a:pPr lvl="1"/>
                <a:r>
                  <a:rPr lang="en-US" dirty="0" smtClean="0"/>
                  <a:t>Test of null hypothesis regarding a single regression coefficient: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Likelihood ratio test regarded as the “gold standard”</a:t>
                </a:r>
              </a:p>
              <a:p>
                <a:pPr lvl="1"/>
                <a:r>
                  <a:rPr lang="en-US" dirty="0" smtClean="0"/>
                  <a:t>Choosing likelihood ratio test over Wald test when conflicting results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212000" y="2286000"/>
            <a:ext cx="99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5508000" y="2286000"/>
            <a:ext cx="25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3.10 in Laake et al. (2007)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Women’s Lifestyle and Health Cohort Study (Veierød et al., 2003)</a:t>
            </a:r>
          </a:p>
          <a:p>
            <a:pPr lvl="1"/>
            <a:r>
              <a:rPr lang="en-US" dirty="0" smtClean="0"/>
              <a:t>Norwegian-Swedish study on risk factors for malignant melanoma</a:t>
            </a:r>
          </a:p>
          <a:p>
            <a:pPr lvl="1"/>
            <a:r>
              <a:rPr lang="en-US" dirty="0" smtClean="0"/>
              <a:t>Part of the Norwegian Women and Cancer (NOWAC) Study</a:t>
            </a:r>
          </a:p>
          <a:p>
            <a:r>
              <a:rPr lang="en-US" dirty="0" smtClean="0"/>
              <a:t>Women </a:t>
            </a:r>
            <a:r>
              <a:rPr lang="en-US" dirty="0"/>
              <a:t>aged 30–50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Follow-up from 1991/1992 through 1999</a:t>
            </a:r>
          </a:p>
          <a:p>
            <a:r>
              <a:rPr lang="en-US" dirty="0"/>
              <a:t>Women followed to the first-occurring event after inclusion</a:t>
            </a:r>
          </a:p>
          <a:p>
            <a:pPr lvl="1"/>
            <a:r>
              <a:rPr lang="en-US" dirty="0"/>
              <a:t>Diagnosis of malignant </a:t>
            </a:r>
            <a:r>
              <a:rPr lang="en-US" dirty="0" smtClean="0"/>
              <a:t>melanoma</a:t>
            </a:r>
          </a:p>
          <a:p>
            <a:pPr lvl="1"/>
            <a:r>
              <a:rPr lang="en-US" dirty="0" smtClean="0"/>
              <a:t>Censoring (emigration, death, or end of study on December 31, 1999)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8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3.10 in Laake et al. (2007),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Including 106,379 women</a:t>
            </a:r>
          </a:p>
          <a:p>
            <a:pPr lvl="1"/>
            <a:r>
              <a:rPr lang="en-US" dirty="0" smtClean="0"/>
              <a:t>187 cases of malignant melanoma</a:t>
            </a:r>
          </a:p>
          <a:p>
            <a:r>
              <a:rPr lang="en-US" dirty="0" smtClean="0"/>
              <a:t>Hair color as an important risk factor for malignant melanoma</a:t>
            </a:r>
          </a:p>
          <a:p>
            <a:r>
              <a:rPr lang="en-US" dirty="0" smtClean="0"/>
              <a:t>Hair color represented by three dummy variables</a:t>
            </a:r>
          </a:p>
          <a:p>
            <a:pPr lvl="1"/>
            <a:r>
              <a:rPr lang="en-US" dirty="0" smtClean="0"/>
              <a:t>dark brown or black</a:t>
            </a:r>
          </a:p>
          <a:p>
            <a:pPr lvl="1"/>
            <a:r>
              <a:rPr lang="en-US" dirty="0" smtClean="0"/>
              <a:t>brown</a:t>
            </a:r>
          </a:p>
          <a:p>
            <a:pPr lvl="1"/>
            <a:r>
              <a:rPr lang="en-US" dirty="0" smtClean="0"/>
              <a:t>blond</a:t>
            </a:r>
          </a:p>
          <a:p>
            <a:pPr lvl="1"/>
            <a:r>
              <a:rPr lang="en-US" dirty="0" smtClean="0"/>
              <a:t>red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2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3.10 in Laake et al. (2007),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Poisson regression to model incidence rate by hair color</a:t>
            </a:r>
          </a:p>
          <a:p>
            <a:pPr lvl="1"/>
            <a:r>
              <a:rPr lang="en-US" dirty="0" smtClean="0"/>
              <a:t>Adjustment for attained age (categorical variable)</a:t>
            </a:r>
          </a:p>
          <a:p>
            <a:pPr lvl="1"/>
            <a:r>
              <a:rPr lang="en-US" dirty="0" smtClean="0"/>
              <a:t>Adjustment for place of residence (categorical variable)</a:t>
            </a:r>
          </a:p>
          <a:p>
            <a:r>
              <a:rPr lang="en-US" dirty="0" smtClean="0"/>
              <a:t>Attained age represented by three dummy variables</a:t>
            </a:r>
          </a:p>
          <a:p>
            <a:pPr lvl="1"/>
            <a:r>
              <a:rPr lang="en-US" dirty="0" smtClean="0"/>
              <a:t>30–40 years</a:t>
            </a:r>
          </a:p>
          <a:p>
            <a:pPr lvl="1"/>
            <a:r>
              <a:rPr lang="en-US" dirty="0" smtClean="0"/>
              <a:t>41–45 years</a:t>
            </a:r>
          </a:p>
          <a:p>
            <a:pPr lvl="1"/>
            <a:r>
              <a:rPr lang="en-US" dirty="0" smtClean="0"/>
              <a:t>46–50 years</a:t>
            </a:r>
          </a:p>
          <a:p>
            <a:pPr lvl="1"/>
            <a:r>
              <a:rPr lang="en-US" dirty="0" smtClean="0"/>
              <a:t>51–60 years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3.10 in Laake et al. (2007),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Place of residence represented by three dummy variables</a:t>
                </a:r>
              </a:p>
              <a:p>
                <a:pPr lvl="1"/>
                <a:r>
                  <a:rPr lang="en-US" dirty="0" smtClean="0"/>
                  <a:t>Southern </a:t>
                </a:r>
                <a:r>
                  <a:rPr lang="en-US" dirty="0"/>
                  <a:t>Norway</a:t>
                </a:r>
              </a:p>
              <a:p>
                <a:pPr lvl="1"/>
                <a:r>
                  <a:rPr lang="en-US" dirty="0" smtClean="0"/>
                  <a:t>Central </a:t>
                </a:r>
                <a:r>
                  <a:rPr lang="en-US" dirty="0"/>
                  <a:t>Norway</a:t>
                </a:r>
              </a:p>
              <a:p>
                <a:pPr lvl="1"/>
                <a:r>
                  <a:rPr lang="en-US" dirty="0" smtClean="0"/>
                  <a:t>Northern </a:t>
                </a:r>
                <a:r>
                  <a:rPr lang="en-US" dirty="0"/>
                  <a:t>Norway</a:t>
                </a:r>
              </a:p>
              <a:p>
                <a:pPr lvl="1"/>
                <a:r>
                  <a:rPr lang="en-US" dirty="0" smtClean="0"/>
                  <a:t>Uppsala</a:t>
                </a:r>
                <a:r>
                  <a:rPr lang="en-US" dirty="0"/>
                  <a:t>, </a:t>
                </a:r>
                <a:r>
                  <a:rPr lang="en-US" dirty="0" smtClean="0"/>
                  <a:t>Sweden</a:t>
                </a:r>
              </a:p>
              <a:p>
                <a:r>
                  <a:rPr lang="en-US" dirty="0" smtClean="0"/>
                  <a:t>Defining the </a:t>
                </a:r>
                <a:r>
                  <a:rPr lang="en-US" i="1" dirty="0" smtClean="0"/>
                  <a:t>reduced</a:t>
                </a:r>
                <a:r>
                  <a:rPr lang="en-US" dirty="0" smtClean="0"/>
                  <a:t> Poisson regression model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𝑏𝑜𝑠𝑡𝑒𝑑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𝑏𝑜𝑠𝑡𝑒𝑑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𝑏𝑜𝑠𝑡𝑒𝑑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0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3.10 in Laake et al. (2007),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</a:t>
                </a:r>
                <a:r>
                  <a:rPr lang="en-US" dirty="0"/>
                  <a:t>the </a:t>
                </a:r>
                <a:r>
                  <a:rPr lang="en-US" i="1" dirty="0"/>
                  <a:t>full</a:t>
                </a:r>
                <a:r>
                  <a:rPr lang="en-US" dirty="0"/>
                  <a:t> </a:t>
                </a:r>
                <a:r>
                  <a:rPr lang="en-US" dirty="0" smtClean="0"/>
                  <a:t>Poisson regression model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i="1">
                            <a:latin typeface="Cambria Math"/>
                          </a:rPr>
                          <m:t>𝐼</m:t>
                        </m:r>
                      </m:e>
                    </m:func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𝑏𝑜𝑠𝑡𝑒𝑑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𝑏𝑜𝑠𝑡𝑒𝑑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𝑏𝑜𝑠𝑡𝑒𝑑</m:t>
                    </m:r>
                    <m:r>
                      <a:rPr lang="nb-NO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4+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7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å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𝑟𝑓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2+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å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𝑟𝑓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3+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9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nb-NO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å</m:t>
                    </m:r>
                    <m:r>
                      <a:rPr lang="nb-NO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𝑟𝑓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nb-NO" dirty="0">
                  <a:ea typeface="Cambria Math"/>
                </a:endParaRPr>
              </a:p>
              <a:p>
                <a:r>
                  <a:rPr lang="en-US" dirty="0"/>
                  <a:t>Defining the null </a:t>
                </a:r>
                <a:r>
                  <a:rPr lang="en-US" dirty="0" smtClean="0"/>
                  <a:t>hypothesis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Finding the deviance for each regression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/>
                  <a:t>Reduced model: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=196.86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Full model: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/>
                      </a:rPr>
                      <m:t>=172.63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778000" y="2628000"/>
            <a:ext cx="5166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5778000" y="2628000"/>
            <a:ext cx="37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596000" y="2628000"/>
            <a:ext cx="37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9432000" y="2628000"/>
            <a:ext cx="37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28850</TotalTime>
  <Words>1509</Words>
  <Application>Microsoft Office PowerPoint</Application>
  <PresentationFormat>Egendefinert</PresentationFormat>
  <Paragraphs>162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OUS - Overordnet – ENG</vt:lpstr>
      <vt:lpstr>Likelihood Ratio Test</vt:lpstr>
      <vt:lpstr>Likelihood ratio test</vt:lpstr>
      <vt:lpstr>Likelihood ratio test, cont.</vt:lpstr>
      <vt:lpstr>Likelihood ratio test, cont.</vt:lpstr>
      <vt:lpstr>Example 3.10 in Laake et al. (2007)</vt:lpstr>
      <vt:lpstr>Example 3.10 in Laake et al. (2007), cont.</vt:lpstr>
      <vt:lpstr>Example 3.10 in Laake et al. (2007), cont.</vt:lpstr>
      <vt:lpstr>Example 3.10 in Laake et al. (2007), cont.</vt:lpstr>
      <vt:lpstr>Example 3.10 in Laake et al. (2007), cont.</vt:lpstr>
      <vt:lpstr>Example 3.10 in Laake et al. (2007), cont.</vt:lpstr>
      <vt:lpstr>How to do it in Stata</vt:lpstr>
      <vt:lpstr>How to do it in Stata, cont.</vt:lpstr>
      <vt:lpstr>How to do it in Stata, cont.</vt:lpstr>
      <vt:lpstr>How to do it in Stata, cont.</vt:lpstr>
      <vt:lpstr>How to do it in Stata, cont.</vt:lpstr>
      <vt:lpstr>How to do it in Stata,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5682</cp:revision>
  <cp:lastPrinted>2019-09-03T08:42:04Z</cp:lastPrinted>
  <dcterms:created xsi:type="dcterms:W3CDTF">2019-06-26T08:58:56Z</dcterms:created>
  <dcterms:modified xsi:type="dcterms:W3CDTF">2021-05-05T13:50:21Z</dcterms:modified>
</cp:coreProperties>
</file>